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809" r:id="rId2"/>
    <p:sldMasterId id="2147483812" r:id="rId3"/>
  </p:sldMasterIdLst>
  <p:notesMasterIdLst>
    <p:notesMasterId r:id="rId21"/>
  </p:notesMasterIdLst>
  <p:handoutMasterIdLst>
    <p:handoutMasterId r:id="rId22"/>
  </p:handoutMasterIdLst>
  <p:sldIdLst>
    <p:sldId id="319" r:id="rId4"/>
    <p:sldId id="324" r:id="rId5"/>
    <p:sldId id="320" r:id="rId6"/>
    <p:sldId id="305" r:id="rId7"/>
    <p:sldId id="321" r:id="rId8"/>
    <p:sldId id="322" r:id="rId9"/>
    <p:sldId id="323" r:id="rId10"/>
    <p:sldId id="328" r:id="rId11"/>
    <p:sldId id="310" r:id="rId12"/>
    <p:sldId id="329" r:id="rId13"/>
    <p:sldId id="330" r:id="rId14"/>
    <p:sldId id="331" r:id="rId15"/>
    <p:sldId id="302" r:id="rId16"/>
    <p:sldId id="313" r:id="rId17"/>
    <p:sldId id="314" r:id="rId18"/>
    <p:sldId id="312" r:id="rId19"/>
    <p:sldId id="327" r:id="rId20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5E9B"/>
    <a:srgbClr val="352949"/>
    <a:srgbClr val="99A9C9"/>
    <a:srgbClr val="43619D"/>
    <a:srgbClr val="4865A0"/>
    <a:srgbClr val="46639D"/>
    <a:srgbClr val="5671A4"/>
    <a:srgbClr val="655D97"/>
    <a:srgbClr val="C8C5E2"/>
    <a:srgbClr val="011F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2773" autoAdjust="0"/>
  </p:normalViewPr>
  <p:slideViewPr>
    <p:cSldViewPr>
      <p:cViewPr varScale="1">
        <p:scale>
          <a:sx n="112" d="100"/>
          <a:sy n="112" d="100"/>
        </p:scale>
        <p:origin x="132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288"/>
    </p:cViewPr>
  </p:sorterViewPr>
  <p:notesViewPr>
    <p:cSldViewPr>
      <p:cViewPr varScale="1">
        <p:scale>
          <a:sx n="53" d="100"/>
          <a:sy n="53" d="100"/>
        </p:scale>
        <p:origin x="-2640" y="-90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r>
              <a:rPr lang="de-DE" dirty="0"/>
              <a:t>Weitergabe oder Vervielfältigung nur mit Genehmigung des Autors</a:t>
            </a: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89F6080D-010B-4BB8-A880-C44531D4C9A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23557" name="Picture 6" descr="logo_v6-na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3" y="61913"/>
            <a:ext cx="18446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007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197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Start">
    <p:bg>
      <p:bgPr>
        <a:solidFill>
          <a:srgbClr val="011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8" y="1412776"/>
            <a:ext cx="7772400" cy="930027"/>
          </a:xfrm>
          <a:prstGeom prst="rect">
            <a:avLst/>
          </a:prstGeom>
        </p:spPr>
        <p:txBody>
          <a:bodyPr anchor="ctr"/>
          <a:lstStyle>
            <a:lvl1pPr algn="ctr">
              <a:defRPr sz="4400" b="1" cap="none" baseline="0">
                <a:solidFill>
                  <a:schemeClr val="bg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74440" y="6093296"/>
            <a:ext cx="4617640" cy="564083"/>
          </a:xfrm>
        </p:spPr>
        <p:txBody>
          <a:bodyPr anchor="t"/>
          <a:lstStyle>
            <a:lvl1pPr marL="0" indent="0" algn="l">
              <a:buNone/>
              <a:defRPr sz="20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2781300"/>
            <a:ext cx="7772400" cy="935038"/>
          </a:xfrm>
        </p:spPr>
        <p:txBody>
          <a:bodyPr/>
          <a:lstStyle>
            <a:lvl1pPr marL="0" indent="0" algn="ctr">
              <a:buNone/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949280"/>
            <a:ext cx="784893" cy="6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443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rgbClr val="99A9C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3600" b="1" cap="none" baseline="0">
                <a:solidFill>
                  <a:srgbClr val="35294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 anchor="t"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63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228600" dist="1016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 cap="none" baseline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77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Standard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916832"/>
            <a:ext cx="864096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405E9B"/>
          </a:solidFill>
        </p:spPr>
        <p:txBody>
          <a:bodyPr lIns="360000" anchor="ctr"/>
          <a:lstStyle>
            <a:lvl1pPr algn="l">
              <a:defRPr sz="3600" b="0">
                <a:solidFill>
                  <a:srgbClr val="C8C5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4589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4008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405E9B"/>
          </a:solidFill>
        </p:spPr>
        <p:txBody>
          <a:bodyPr lIns="360000" anchor="ctr"/>
          <a:lstStyle>
            <a:lvl1pPr algn="l">
              <a:defRPr sz="3600" b="0">
                <a:solidFill>
                  <a:srgbClr val="C8C5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2566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bg>
      <p:bgPr>
        <a:solidFill>
          <a:srgbClr val="405E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916832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4149080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405E9B"/>
          </a:solidFill>
        </p:spPr>
        <p:txBody>
          <a:bodyPr lIns="360000" anchor="ctr"/>
          <a:lstStyle>
            <a:lvl1pPr algn="l">
              <a:defRPr sz="3600" b="0">
                <a:solidFill>
                  <a:srgbClr val="C8C5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8077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405E9B"/>
          </a:solidFill>
        </p:spPr>
        <p:txBody>
          <a:bodyPr lIns="360000" anchor="ctr"/>
          <a:lstStyle>
            <a:lvl1pPr algn="l">
              <a:defRPr sz="3600" b="0">
                <a:solidFill>
                  <a:srgbClr val="C8C5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943203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She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51520" y="260648"/>
            <a:ext cx="8640960" cy="633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4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528" y="1700808"/>
            <a:ext cx="8229600" cy="2088232"/>
          </a:xfrm>
          <a:prstGeom prst="rect">
            <a:avLst/>
          </a:prstGeom>
        </p:spPr>
        <p:txBody>
          <a:bodyPr/>
          <a:lstStyle>
            <a:lvl1pPr>
              <a:defRPr sz="12000" b="1">
                <a:solidFill>
                  <a:srgbClr val="011F5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4221087"/>
            <a:ext cx="8208963" cy="2160241"/>
          </a:xfrm>
        </p:spPr>
        <p:txBody>
          <a:bodyPr/>
          <a:lstStyle>
            <a:lvl1pPr algn="ctr">
              <a:defRPr baseline="0">
                <a:solidFill>
                  <a:srgbClr val="17175D"/>
                </a:solidFill>
              </a:defRPr>
            </a:lvl1pPr>
          </a:lstStyle>
          <a:p>
            <a:pPr lvl="0"/>
            <a:r>
              <a:rPr lang="en-US" dirty="0"/>
              <a:t>Description of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6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2" name="Rechteck 21"/>
          <p:cNvSpPr/>
          <p:nvPr userDrawn="1"/>
        </p:nvSpPr>
        <p:spPr bwMode="auto">
          <a:xfrm>
            <a:off x="0" y="6000750"/>
            <a:ext cx="9144000" cy="857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sp>
        <p:nvSpPr>
          <p:cNvPr id="126983" name="Rectangle 7"/>
          <p:cNvSpPr>
            <a:spLocks noChangeArrowheads="1"/>
          </p:cNvSpPr>
          <p:nvPr/>
        </p:nvSpPr>
        <p:spPr bwMode="auto">
          <a:xfrm>
            <a:off x="533400" y="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de-DE" sz="1200" i="1">
              <a:solidFill>
                <a:schemeClr val="tx1"/>
              </a:solidFill>
              <a:effectLst/>
            </a:endParaRPr>
          </a:p>
        </p:txBody>
      </p:sp>
      <p:sp>
        <p:nvSpPr>
          <p:cNvPr id="205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268760"/>
            <a:ext cx="8694737" cy="442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6989" name="Text Box 13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6078162"/>
            <a:ext cx="784893" cy="68496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4" r:id="rId2"/>
    <p:sldLayoutId id="2147483807" r:id="rId3"/>
    <p:sldLayoutId id="2147483803" r:id="rId4"/>
    <p:sldLayoutId id="2147483801" r:id="rId5"/>
    <p:sldLayoutId id="2147483808" r:id="rId6"/>
    <p:sldLayoutId id="2147483799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332656"/>
            <a:ext cx="8496944" cy="612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6078162"/>
            <a:ext cx="784893" cy="6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84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2.gif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3.gif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72" y="6618715"/>
            <a:ext cx="216024" cy="210606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8640"/>
            <a:ext cx="2160240" cy="2160416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755576" y="2925032"/>
            <a:ext cx="7704856" cy="2088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Build an immutable application infrastructure with Nano Server, PowerShell DSC, and the</a:t>
            </a:r>
          </a:p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release pipeline 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71600" y="558924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Ravikanth Chaganti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355976" y="1922037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2017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58" y="6631618"/>
            <a:ext cx="1274481" cy="184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6640190"/>
            <a:ext cx="502533" cy="16765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96" y="6490644"/>
            <a:ext cx="1048245" cy="46674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80" y="6504881"/>
            <a:ext cx="876550" cy="43827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082" y="6663423"/>
            <a:ext cx="787735" cy="12119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1"/>
          <p:cNvSpPr txBox="1">
            <a:spLocks/>
          </p:cNvSpPr>
          <p:nvPr/>
        </p:nvSpPr>
        <p:spPr>
          <a:xfrm>
            <a:off x="681471" y="2410824"/>
            <a:ext cx="7704856" cy="1746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Hybrid Lab Automation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" name="Titel 1"/>
          <p:cNvSpPr txBox="1">
            <a:spLocks/>
          </p:cNvSpPr>
          <p:nvPr/>
        </p:nvSpPr>
        <p:spPr>
          <a:xfrm>
            <a:off x="755576" y="3356991"/>
            <a:ext cx="7772400" cy="33724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81052"/>
            <a:ext cx="1537311" cy="13415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E7198C-2E3D-4F1B-B0A3-163C5C7709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6" y="3195807"/>
            <a:ext cx="8028384" cy="344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26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BB4F3-CC18-4280-8863-5992B1484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– </a:t>
            </a:r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labs</a:t>
            </a:r>
            <a:endParaRPr lang="LID4096" dirty="0"/>
          </a:p>
        </p:txBody>
      </p:sp>
      <p:pic>
        <p:nvPicPr>
          <p:cNvPr id="3" name="AutomatedLabConnection">
            <a:hlinkClick r:id="" action="ppaction://media"/>
            <a:extLst>
              <a:ext uri="{FF2B5EF4-FFF2-40B4-BE49-F238E27FC236}">
                <a16:creationId xmlns:a16="http://schemas.microsoft.com/office/drawing/2014/main" id="{655407E1-9ED2-4015-8A6D-BE3F0A7194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60" y="476672"/>
            <a:ext cx="9105344" cy="512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8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AECD5-2B24-4309-B947-1194A1EB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– </a:t>
            </a:r>
            <a:r>
              <a:rPr lang="de-DE" dirty="0" err="1"/>
              <a:t>Reconnecting</a:t>
            </a:r>
            <a:r>
              <a:rPr lang="de-DE" dirty="0"/>
              <a:t> lab</a:t>
            </a:r>
            <a:endParaRPr lang="LID4096" dirty="0"/>
          </a:p>
        </p:txBody>
      </p:sp>
      <p:pic>
        <p:nvPicPr>
          <p:cNvPr id="3" name="AutomatedLabRestoreConnection">
            <a:hlinkClick r:id="" action="ppaction://media"/>
            <a:extLst>
              <a:ext uri="{FF2B5EF4-FFF2-40B4-BE49-F238E27FC236}">
                <a16:creationId xmlns:a16="http://schemas.microsoft.com/office/drawing/2014/main" id="{15F72E1A-6440-44E2-9422-E3F7CCD02E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509672"/>
            <a:ext cx="9158357" cy="515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4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7BE9C-05BF-4BD8-A0EF-EB99737E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– </a:t>
            </a:r>
            <a:r>
              <a:rPr lang="de-DE" dirty="0" err="1"/>
              <a:t>Disconnecting</a:t>
            </a:r>
            <a:r>
              <a:rPr lang="de-DE" dirty="0"/>
              <a:t> lab</a:t>
            </a:r>
            <a:endParaRPr lang="LID4096" dirty="0"/>
          </a:p>
        </p:txBody>
      </p:sp>
      <p:pic>
        <p:nvPicPr>
          <p:cNvPr id="3" name="AutomatedLabDisconnect">
            <a:hlinkClick r:id="" action="ppaction://media"/>
            <a:extLst>
              <a:ext uri="{FF2B5EF4-FFF2-40B4-BE49-F238E27FC236}">
                <a16:creationId xmlns:a16="http://schemas.microsoft.com/office/drawing/2014/main" id="{93C59C19-378A-429C-BED4-E681FDDAB8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47667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2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Easily test hybrid scenarios</a:t>
            </a:r>
          </a:p>
          <a:p>
            <a:r>
              <a:rPr lang="en-US" dirty="0"/>
              <a:t>Generate consistent environments every time</a:t>
            </a:r>
          </a:p>
          <a:p>
            <a:r>
              <a:rPr lang="en-US" dirty="0"/>
              <a:t>Help is always welcome! </a:t>
            </a:r>
          </a:p>
          <a:p>
            <a:r>
              <a:rPr lang="en-US" dirty="0"/>
              <a:t>Get AutomatedLab and contribute:</a:t>
            </a:r>
            <a:br>
              <a:rPr lang="en-US" dirty="0"/>
            </a:br>
            <a:r>
              <a:rPr lang="en-US" dirty="0"/>
              <a:t>https://aka.ms/AutomatedLab/AutomatedLab</a:t>
            </a:r>
          </a:p>
          <a:p>
            <a:r>
              <a:rPr lang="en-US" dirty="0"/>
              <a:t> Star us! Fork us! Send some </a:t>
            </a:r>
            <a:r>
              <a:rPr lang="en-US"/>
              <a:t>Pull Requests!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7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: 15 min break</a:t>
            </a:r>
          </a:p>
          <a:p>
            <a:endParaRPr lang="de-DE" dirty="0"/>
          </a:p>
          <a:p>
            <a:r>
              <a:rPr lang="de-DE" dirty="0"/>
              <a:t>Grab a </a:t>
            </a:r>
            <a:r>
              <a:rPr lang="de-DE" dirty="0" err="1"/>
              <a:t>coffee</a:t>
            </a:r>
            <a:endParaRPr lang="de-DE" dirty="0"/>
          </a:p>
          <a:p>
            <a:r>
              <a:rPr lang="de-DE" dirty="0" err="1"/>
              <a:t>Stay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enjoy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Change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room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in a </a:t>
            </a:r>
            <a:r>
              <a:rPr lang="de-DE" dirty="0" err="1"/>
              <a:t>breakout</a:t>
            </a:r>
            <a:r>
              <a:rPr lang="de-DE" dirty="0"/>
              <a:t> </a:t>
            </a:r>
            <a:r>
              <a:rPr lang="de-DE" dirty="0" err="1"/>
              <a:t>session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afterwards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39731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440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de-DE" dirty="0"/>
              <a:t>PS C:\Users\japete&gt; </a:t>
            </a:r>
            <a:r>
              <a:rPr lang="de-DE" dirty="0" err="1"/>
              <a:t>Get-Introduction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/>
              <a:t>Name			: Jan-Hendrik Peters</a:t>
            </a:r>
          </a:p>
          <a:p>
            <a:pPr marL="457200" lvl="1" indent="0">
              <a:buNone/>
            </a:pPr>
            <a:r>
              <a:rPr lang="de-DE" dirty="0"/>
              <a:t>Born				: 1987-01-24</a:t>
            </a:r>
          </a:p>
          <a:p>
            <a:pPr marL="457200" lvl="1" indent="0">
              <a:buNone/>
            </a:pPr>
            <a:r>
              <a:rPr lang="de-DE" dirty="0"/>
              <a:t>Profession		: Premier Field Engineer @ Microsoft Germany</a:t>
            </a:r>
          </a:p>
          <a:p>
            <a:pPr marL="457200" lvl="1" indent="0">
              <a:buNone/>
            </a:pPr>
            <a:r>
              <a:rPr lang="de-DE" dirty="0" err="1"/>
              <a:t>Years</a:t>
            </a:r>
            <a:r>
              <a:rPr lang="de-DE" dirty="0"/>
              <a:t> in </a:t>
            </a:r>
            <a:r>
              <a:rPr lang="de-DE" dirty="0" err="1"/>
              <a:t>field</a:t>
            </a:r>
            <a:r>
              <a:rPr lang="de-DE" dirty="0"/>
              <a:t>		: 8</a:t>
            </a:r>
          </a:p>
          <a:p>
            <a:pPr marL="457200" lvl="1" indent="0">
              <a:buNone/>
            </a:pPr>
            <a:r>
              <a:rPr lang="de-DE" dirty="0"/>
              <a:t>Technologies	: {PowerShell, </a:t>
            </a:r>
            <a:r>
              <a:rPr lang="de-DE" dirty="0" err="1"/>
              <a:t>DevOps</a:t>
            </a:r>
            <a:r>
              <a:rPr lang="de-DE" dirty="0"/>
              <a:t>, DSC, </a:t>
            </a:r>
            <a:r>
              <a:rPr lang="de-DE" dirty="0" err="1"/>
              <a:t>Active</a:t>
            </a:r>
            <a:r>
              <a:rPr lang="de-DE" dirty="0"/>
              <a:t> Directory}</a:t>
            </a:r>
          </a:p>
          <a:p>
            <a:pPr marL="457200" lvl="1" indent="0">
              <a:buNone/>
            </a:pPr>
            <a:r>
              <a:rPr lang="de-DE" dirty="0"/>
              <a:t>Hobbies        		: {</a:t>
            </a:r>
            <a:r>
              <a:rPr lang="de-DE" dirty="0" err="1"/>
              <a:t>Travelling</a:t>
            </a:r>
            <a:r>
              <a:rPr lang="de-DE" dirty="0"/>
              <a:t>, </a:t>
            </a:r>
            <a:r>
              <a:rPr lang="de-DE" dirty="0" err="1"/>
              <a:t>Brewing</a:t>
            </a:r>
            <a:r>
              <a:rPr lang="de-DE" dirty="0"/>
              <a:t>, Coding, </a:t>
            </a:r>
            <a:r>
              <a:rPr lang="de-DE" dirty="0" err="1"/>
              <a:t>Hiking</a:t>
            </a:r>
            <a:r>
              <a:rPr lang="de-DE" dirty="0"/>
              <a:t>}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about_Author</a:t>
            </a:r>
          </a:p>
        </p:txBody>
      </p:sp>
    </p:spTree>
    <p:extLst>
      <p:ext uri="{BB962C8B-B14F-4D97-AF65-F5344CB8AC3E}">
        <p14:creationId xmlns:p14="http://schemas.microsoft.com/office/powerpoint/2010/main" val="17831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PS C:\Users\raandree&gt; Get-Introduction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Name					: Raimund Andrée</a:t>
            </a:r>
          </a:p>
          <a:p>
            <a:pPr marL="457200" lvl="1" indent="0">
              <a:buNone/>
            </a:pPr>
            <a:r>
              <a:rPr lang="en-US" dirty="0"/>
              <a:t>Born					: 1978-07-31</a:t>
            </a:r>
          </a:p>
          <a:p>
            <a:pPr marL="457200" lvl="1" indent="0">
              <a:buNone/>
            </a:pPr>
            <a:r>
              <a:rPr lang="en-US" dirty="0"/>
              <a:t>Profession			: PFE @ Microsoft Germany</a:t>
            </a:r>
          </a:p>
          <a:p>
            <a:pPr marL="457200" lvl="1" indent="0">
              <a:buNone/>
            </a:pPr>
            <a:r>
              <a:rPr lang="en-US" dirty="0"/>
              <a:t>Years in Field	: 23</a:t>
            </a:r>
          </a:p>
          <a:p>
            <a:pPr marL="457200" lvl="1" indent="0">
              <a:buNone/>
            </a:pPr>
            <a:r>
              <a:rPr lang="en-US" dirty="0"/>
              <a:t>Technologies	: {PowerShell, DevOps, DSC, Active 									Directory}</a:t>
            </a:r>
          </a:p>
          <a:p>
            <a:pPr marL="457200" lvl="1" indent="0">
              <a:buNone/>
            </a:pPr>
            <a:r>
              <a:rPr lang="en-US" dirty="0"/>
              <a:t>Hobbies        : {Travelling to high so called											risk countries, Coding, Hiking}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about_Author</a:t>
            </a:r>
          </a:p>
        </p:txBody>
      </p:sp>
    </p:spTree>
    <p:extLst>
      <p:ext uri="{BB962C8B-B14F-4D97-AF65-F5344CB8AC3E}">
        <p14:creationId xmlns:p14="http://schemas.microsoft.com/office/powerpoint/2010/main" val="400054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72" y="6618715"/>
            <a:ext cx="216024" cy="210606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8640"/>
            <a:ext cx="2160240" cy="2160416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755576" y="2925032"/>
            <a:ext cx="7704856" cy="2088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Build an immutable application infrastructure with Nano Server, PowerShell DSC, and the</a:t>
            </a:r>
          </a:p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release pipeline 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71600" y="558924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Ravikanth Chaganti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355976" y="1922037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2017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58" y="6631618"/>
            <a:ext cx="1274481" cy="184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6640190"/>
            <a:ext cx="502533" cy="16765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96" y="6490644"/>
            <a:ext cx="1048245" cy="46674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80" y="6504881"/>
            <a:ext cx="876550" cy="43827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082" y="6663423"/>
            <a:ext cx="787735" cy="12119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1"/>
          <p:cNvSpPr txBox="1">
            <a:spLocks/>
          </p:cNvSpPr>
          <p:nvPr/>
        </p:nvSpPr>
        <p:spPr>
          <a:xfrm>
            <a:off x="681471" y="2410824"/>
            <a:ext cx="7704856" cy="1746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Hands-On JEA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" name="Titel 1"/>
          <p:cNvSpPr txBox="1">
            <a:spLocks/>
          </p:cNvSpPr>
          <p:nvPr/>
        </p:nvSpPr>
        <p:spPr>
          <a:xfrm>
            <a:off x="755576" y="3356991"/>
            <a:ext cx="7772400" cy="33724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We want to give you the chance to introduce and advertise yourself. Use the space inside this text box with a bio, picture, personal email, as you like.</a:t>
            </a:r>
          </a:p>
          <a:p>
            <a:pPr algn="ctr" fontAlgn="auto"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This is strictly personal, do not abuse as free advertisement for your employer or other 3</a:t>
            </a:r>
            <a:r>
              <a:rPr lang="en-US" sz="2400" baseline="30000" dirty="0">
                <a:solidFill>
                  <a:schemeClr val="bg1"/>
                </a:solidFill>
                <a:effectLst/>
                <a:latin typeface="+mn-lt"/>
              </a:rPr>
              <a:t>rd</a:t>
            </a: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 party.</a:t>
            </a:r>
          </a:p>
          <a:p>
            <a:pPr algn="ctr" fontAlgn="auto">
              <a:spcAft>
                <a:spcPts val="0"/>
              </a:spcAft>
            </a:pPr>
            <a:endParaRPr lang="de-DE" sz="24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While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can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say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that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are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working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for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company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ABC,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cannot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say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that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ABC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is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wonderful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company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providing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the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worlds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‘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best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services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for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XYZ.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While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can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show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your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email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address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, do not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use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company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generic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email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address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like sales@xyz.com</a:t>
            </a:r>
            <a:endParaRPr lang="en-US" sz="180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81052"/>
            <a:ext cx="1537311" cy="13415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5BE712-1C0A-47A9-803C-852DE5EF360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71" y="3059061"/>
            <a:ext cx="7778961" cy="366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54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72" y="6618715"/>
            <a:ext cx="216024" cy="210606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8640"/>
            <a:ext cx="2160240" cy="2160416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755576" y="2925032"/>
            <a:ext cx="7704856" cy="2088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Build an immutable application infrastructure with Nano Server, PowerShell DSC, and the</a:t>
            </a:r>
          </a:p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release pipeline 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71600" y="558924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Ravikanth Chaganti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355976" y="1922037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2017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58" y="6631618"/>
            <a:ext cx="1274481" cy="184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6640190"/>
            <a:ext cx="502533" cy="16765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96" y="6490644"/>
            <a:ext cx="1048245" cy="46674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80" y="6504881"/>
            <a:ext cx="876550" cy="43827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082" y="6663423"/>
            <a:ext cx="787735" cy="12119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1"/>
          <p:cNvSpPr txBox="1">
            <a:spLocks/>
          </p:cNvSpPr>
          <p:nvPr/>
        </p:nvSpPr>
        <p:spPr>
          <a:xfrm>
            <a:off x="755576" y="3357080"/>
            <a:ext cx="7704856" cy="1746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Hybrid Lab Automation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" name="Titel 1"/>
          <p:cNvSpPr txBox="1">
            <a:spLocks/>
          </p:cNvSpPr>
          <p:nvPr/>
        </p:nvSpPr>
        <p:spPr>
          <a:xfrm>
            <a:off x="755576" y="594928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Jan-Hendrik Peters, Raimund Andrée</a:t>
            </a:r>
          </a:p>
        </p:txBody>
      </p:sp>
      <p:sp>
        <p:nvSpPr>
          <p:cNvPr id="23" name="Titel 1"/>
          <p:cNvSpPr txBox="1">
            <a:spLocks/>
          </p:cNvSpPr>
          <p:nvPr/>
        </p:nvSpPr>
        <p:spPr>
          <a:xfrm>
            <a:off x="4211960" y="1885245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2018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63" y="4367590"/>
            <a:ext cx="785481" cy="1213196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81052"/>
            <a:ext cx="1537311" cy="134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0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Why automate?</a:t>
            </a:r>
          </a:p>
          <a:p>
            <a:r>
              <a:rPr lang="en-US" dirty="0"/>
              <a:t>Lab environment</a:t>
            </a:r>
          </a:p>
          <a:p>
            <a:r>
              <a:rPr lang="en-US" dirty="0"/>
              <a:t>Creating the lab</a:t>
            </a:r>
          </a:p>
          <a:p>
            <a:r>
              <a:rPr lang="en-US" dirty="0"/>
              <a:t>Creating and managing the connection</a:t>
            </a:r>
          </a:p>
        </p:txBody>
      </p:sp>
    </p:spTree>
    <p:extLst>
      <p:ext uri="{BB962C8B-B14F-4D97-AF65-F5344CB8AC3E}">
        <p14:creationId xmlns:p14="http://schemas.microsoft.com/office/powerpoint/2010/main" val="20825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AAB9E2-BD0C-4794-B0CC-FDD4FAAA5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labs is very time consuming</a:t>
            </a:r>
          </a:p>
          <a:p>
            <a:r>
              <a:rPr lang="en-US" dirty="0"/>
              <a:t>Lab configuration drifts over time</a:t>
            </a:r>
          </a:p>
          <a:p>
            <a:r>
              <a:rPr lang="en-US" dirty="0"/>
              <a:t>Knowledge of all required products may</a:t>
            </a:r>
            <a:br>
              <a:rPr lang="en-US" dirty="0"/>
            </a:br>
            <a:r>
              <a:rPr lang="en-US" dirty="0"/>
              <a:t>not be sufficient, e.g. PKI, SQL and Exchange</a:t>
            </a:r>
          </a:p>
          <a:p>
            <a:r>
              <a:rPr lang="en-US" dirty="0"/>
              <a:t>Consistency is needed on-premises and in the</a:t>
            </a:r>
            <a:br>
              <a:rPr lang="en-US" dirty="0"/>
            </a:br>
            <a:r>
              <a:rPr lang="en-US" dirty="0"/>
              <a:t>cloud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707776-1436-4A6D-93B1-459B1A71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automate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8617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AAB9E2-BD0C-4794-B0CC-FDD4FAAA5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labs is very time consuming</a:t>
            </a:r>
          </a:p>
          <a:p>
            <a:r>
              <a:rPr lang="en-US" dirty="0"/>
              <a:t>Lab configuration drifts over time</a:t>
            </a:r>
          </a:p>
          <a:p>
            <a:r>
              <a:rPr lang="en-US" dirty="0"/>
              <a:t>Knowledge of all required products may</a:t>
            </a:r>
            <a:br>
              <a:rPr lang="en-US" dirty="0"/>
            </a:br>
            <a:r>
              <a:rPr lang="en-US" dirty="0"/>
              <a:t>not be sufficient, e.g. PKI, SQL and Exchange</a:t>
            </a:r>
          </a:p>
          <a:p>
            <a:r>
              <a:rPr lang="en-US" dirty="0"/>
              <a:t>Consistency is needed on-premises and in the</a:t>
            </a:r>
            <a:br>
              <a:rPr lang="en-US" dirty="0"/>
            </a:br>
            <a:r>
              <a:rPr lang="en-US" dirty="0"/>
              <a:t>cloud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707776-1436-4A6D-93B1-459B1A71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automate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18CF5-2B3D-4FBE-AA6F-760778E0DE7F}"/>
              </a:ext>
            </a:extLst>
          </p:cNvPr>
          <p:cNvSpPr txBox="1"/>
          <p:nvPr/>
        </p:nvSpPr>
        <p:spPr>
          <a:xfrm rot="1444775">
            <a:off x="-284686" y="3526271"/>
            <a:ext cx="11243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 IT IS AWESOME!</a:t>
            </a:r>
            <a:endParaRPr 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491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D2F503-A670-451E-B9E0-DFCED464A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Module AutomatedLab (github.com/AutomatedLab)</a:t>
            </a:r>
          </a:p>
          <a:p>
            <a:r>
              <a:rPr lang="en-GB" dirty="0"/>
              <a:t>Currently 143 cmdlets to create and manage labs</a:t>
            </a:r>
          </a:p>
          <a:p>
            <a:r>
              <a:rPr lang="en-GB" dirty="0"/>
              <a:t>For Hyper-V, Azure and VMWare</a:t>
            </a:r>
          </a:p>
          <a:p>
            <a:r>
              <a:rPr lang="en-GB" dirty="0"/>
              <a:t>Supports 34 different roles including</a:t>
            </a:r>
          </a:p>
          <a:p>
            <a:pPr lvl="1"/>
            <a:r>
              <a:rPr lang="en-GB" dirty="0"/>
              <a:t>AD DS, AD CS, AD FS</a:t>
            </a:r>
          </a:p>
          <a:p>
            <a:pPr lvl="1"/>
            <a:r>
              <a:rPr lang="en-GB" dirty="0"/>
              <a:t>SQL</a:t>
            </a:r>
          </a:p>
          <a:p>
            <a:pPr lvl="1"/>
            <a:r>
              <a:rPr lang="en-GB" dirty="0"/>
              <a:t>…and loads more with easy customization capabilities</a:t>
            </a:r>
          </a:p>
          <a:p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0158CB-C97F-43CD-B899-538BBC1C6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Creating</a:t>
            </a:r>
            <a:r>
              <a:rPr lang="de-DE" dirty="0"/>
              <a:t> a lab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1734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B69901-0FF1-46AC-9EEB-D018A26DC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666478-C8DE-46B9-853B-571217A5DF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and </a:t>
            </a:r>
            <a:r>
              <a:rPr lang="de-DE" dirty="0" err="1"/>
              <a:t>accessing</a:t>
            </a:r>
            <a:r>
              <a:rPr lang="de-DE" dirty="0"/>
              <a:t> AutomatedLab</a:t>
            </a:r>
          </a:p>
          <a:p>
            <a:r>
              <a:rPr lang="de-DE" dirty="0"/>
              <a:t>New-</a:t>
            </a:r>
            <a:r>
              <a:rPr lang="de-DE" dirty="0" err="1"/>
              <a:t>LabDefinition</a:t>
            </a:r>
            <a:endParaRPr lang="de-DE" dirty="0"/>
          </a:p>
          <a:p>
            <a:r>
              <a:rPr lang="de-DE" dirty="0"/>
              <a:t>Add-</a:t>
            </a:r>
            <a:r>
              <a:rPr lang="de-DE" dirty="0" err="1"/>
              <a:t>LabMachineDefinition</a:t>
            </a:r>
            <a:endParaRPr lang="de-DE" dirty="0"/>
          </a:p>
          <a:p>
            <a:r>
              <a:rPr lang="de-DE" dirty="0" err="1"/>
              <a:t>Install</a:t>
            </a:r>
            <a:r>
              <a:rPr lang="de-DE" dirty="0"/>
              <a:t>-Lab</a:t>
            </a:r>
          </a:p>
          <a:p>
            <a:r>
              <a:rPr lang="de-DE" dirty="0" err="1"/>
              <a:t>Get</a:t>
            </a:r>
            <a:r>
              <a:rPr lang="de-DE" dirty="0"/>
              <a:t>-Command –Module </a:t>
            </a:r>
            <a:r>
              <a:rPr lang="de-DE" dirty="0" err="1"/>
              <a:t>AutomatedLab.Common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7501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 numCol="2">
            <a:normAutofit/>
          </a:bodyPr>
          <a:lstStyle/>
          <a:p>
            <a:r>
              <a:rPr lang="de-DE" dirty="0"/>
              <a:t>Hyper-V</a:t>
            </a:r>
          </a:p>
          <a:p>
            <a:r>
              <a:rPr lang="de-DE" dirty="0"/>
              <a:t>2 DC, ADDS</a:t>
            </a:r>
          </a:p>
          <a:p>
            <a:r>
              <a:rPr lang="de-DE" dirty="0"/>
              <a:t>File Server</a:t>
            </a:r>
          </a:p>
          <a:p>
            <a:r>
              <a:rPr lang="de-DE" dirty="0"/>
              <a:t>Web Server</a:t>
            </a:r>
          </a:p>
          <a:p>
            <a:r>
              <a:rPr lang="de-DE" dirty="0"/>
              <a:t>Gateway</a:t>
            </a:r>
          </a:p>
          <a:p>
            <a:r>
              <a:rPr lang="de-DE" dirty="0"/>
              <a:t>Azure</a:t>
            </a:r>
          </a:p>
          <a:p>
            <a:r>
              <a:rPr lang="de-DE" dirty="0"/>
              <a:t>2 DC, ADDS</a:t>
            </a:r>
          </a:p>
          <a:p>
            <a:r>
              <a:rPr lang="de-DE" dirty="0"/>
              <a:t>File Server</a:t>
            </a:r>
          </a:p>
          <a:p>
            <a:r>
              <a:rPr lang="de-DE" dirty="0"/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204084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ww.IT-Visions.de">
  <a:themeElements>
    <a:clrScheme name="www.IT-Visions.d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Präsentation IT-Objec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lnDef>
  </a:objectDefaults>
  <a:extraClrSchemeLst>
    <a:extraClrScheme>
      <a:clrScheme name="Präsentation IT-Objec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IT-Object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ITV</Template>
  <TotalTime>0</TotalTime>
  <Words>408</Words>
  <Application>Microsoft Office PowerPoint</Application>
  <PresentationFormat>On-screen Show (4:3)</PresentationFormat>
  <Paragraphs>99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Segoe UI</vt:lpstr>
      <vt:lpstr>Segoe UI Black</vt:lpstr>
      <vt:lpstr>Tahoma</vt:lpstr>
      <vt:lpstr>www.IT-Visions.de</vt:lpstr>
      <vt:lpstr>Custom Design</vt:lpstr>
      <vt:lpstr>Benutzerdefiniertes Design</vt:lpstr>
      <vt:lpstr>PowerPoint Presentation</vt:lpstr>
      <vt:lpstr>PowerPoint Presentation</vt:lpstr>
      <vt:lpstr>PowerPoint Presentation</vt:lpstr>
      <vt:lpstr>Agenda</vt:lpstr>
      <vt:lpstr>Why automate</vt:lpstr>
      <vt:lpstr>Why automate</vt:lpstr>
      <vt:lpstr>Creating a lab</vt:lpstr>
      <vt:lpstr>PowerPoint Presentation</vt:lpstr>
      <vt:lpstr>Demo</vt:lpstr>
      <vt:lpstr>Demo – Connecting two labs</vt:lpstr>
      <vt:lpstr>Demo – Reconnecting lab</vt:lpstr>
      <vt:lpstr>Demo – Disconnecting lab</vt:lpstr>
      <vt:lpstr>Summary</vt:lpstr>
      <vt:lpstr>Next Steps</vt:lpstr>
      <vt:lpstr>Questions?</vt:lpstr>
      <vt:lpstr>about_Author</vt:lpstr>
      <vt:lpstr>about_Author</vt:lpstr>
    </vt:vector>
  </TitlesOfParts>
  <Manager>Dr. Tobias Weltner</Manager>
  <Company>www.powershell.de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Thema Untertitel</dc:title>
  <dc:subject>PowerShell Konferenz</dc:subject>
  <dc:creator>Dr. Tobias Weltner</dc:creator>
  <dc:description>(C) Dr. Tobias Weltner</dc:description>
  <cp:lastModifiedBy>Jan-Hendrik Peters</cp:lastModifiedBy>
  <cp:revision>199</cp:revision>
  <dcterms:created xsi:type="dcterms:W3CDTF">2007-07-20T07:41:41Z</dcterms:created>
  <dcterms:modified xsi:type="dcterms:W3CDTF">2018-04-20T07:20:16Z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igentümer">
    <vt:lpwstr>www.IT-Visions.de</vt:lpwstr>
  </property>
  <property fmtid="{D5CDD505-2E9C-101B-9397-08002B2CF9AE}" pid="3" name="Gegenstand">
    <vt:lpwstr>www.IT-Visions.de</vt:lpwstr>
  </property>
  <property fmtid="{D5CDD505-2E9C-101B-9397-08002B2CF9AE}" pid="4" name="Erstellt von">
    <vt:lpwstr>www.IT-Visions.de</vt:lpwstr>
  </property>
  <property fmtid="{D5CDD505-2E9C-101B-9397-08002B2CF9AE}" pid="5" name="Abteilung">
    <vt:lpwstr>www.IT-Visions.de</vt:lpwstr>
  </property>
  <property fmtid="{D5CDD505-2E9C-101B-9397-08002B2CF9AE}" pid="6" name="Kunde">
    <vt:lpwstr>www.IT-Visions.de</vt:lpwstr>
  </property>
  <property fmtid="{D5CDD505-2E9C-101B-9397-08002B2CF9AE}" pid="7" name="Verleger">
    <vt:lpwstr>www.IT-Visions.de</vt:lpwstr>
  </property>
  <property fmtid="{D5CDD505-2E9C-101B-9397-08002B2CF9AE}" pid="8" name="MSIP_Label_f42aa342-8706-4288-bd11-ebb85995028c_Enabled">
    <vt:lpwstr>True</vt:lpwstr>
  </property>
  <property fmtid="{D5CDD505-2E9C-101B-9397-08002B2CF9AE}" pid="9" name="MSIP_Label_f42aa342-8706-4288-bd11-ebb85995028c_SiteId">
    <vt:lpwstr>72f988bf-86f1-41af-91ab-2d7cd011db47</vt:lpwstr>
  </property>
  <property fmtid="{D5CDD505-2E9C-101B-9397-08002B2CF9AE}" pid="10" name="MSIP_Label_f42aa342-8706-4288-bd11-ebb85995028c_Owner">
    <vt:lpwstr>japete@microsoft.com</vt:lpwstr>
  </property>
  <property fmtid="{D5CDD505-2E9C-101B-9397-08002B2CF9AE}" pid="11" name="MSIP_Label_f42aa342-8706-4288-bd11-ebb85995028c_SetDate">
    <vt:lpwstr>2018-04-11T07:52:12.2100737Z</vt:lpwstr>
  </property>
  <property fmtid="{D5CDD505-2E9C-101B-9397-08002B2CF9AE}" pid="12" name="MSIP_Label_f42aa342-8706-4288-bd11-ebb85995028c_Name">
    <vt:lpwstr>General</vt:lpwstr>
  </property>
  <property fmtid="{D5CDD505-2E9C-101B-9397-08002B2CF9AE}" pid="13" name="MSIP_Label_f42aa342-8706-4288-bd11-ebb85995028c_Application">
    <vt:lpwstr>Microsoft Azure Information Protection</vt:lpwstr>
  </property>
  <property fmtid="{D5CDD505-2E9C-101B-9397-08002B2CF9AE}" pid="14" name="MSIP_Label_f42aa342-8706-4288-bd11-ebb85995028c_Extended_MSFT_Method">
    <vt:lpwstr>Automatic</vt:lpwstr>
  </property>
  <property fmtid="{D5CDD505-2E9C-101B-9397-08002B2CF9AE}" pid="15" name="Sensitivity">
    <vt:lpwstr>General</vt:lpwstr>
  </property>
</Properties>
</file>